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0" r:id="rId4"/>
    <p:sldId id="261" r:id="rId5"/>
    <p:sldId id="258" r:id="rId6"/>
    <p:sldId id="259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AD49"/>
    <a:srgbClr val="594A42"/>
    <a:srgbClr val="39B54A"/>
    <a:srgbClr val="92D0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33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5739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3442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5969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435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3677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0151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3160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1728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2025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5989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9974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54523-E058-458B-9F37-B557148BCCF5}" type="datetimeFigureOut">
              <a:rPr lang="pt-BR" smtClean="0"/>
              <a:t>22/05/2017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45A5E-F649-4DA8-B5F8-EF4E65FCCB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407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gif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38434" y="671581"/>
            <a:ext cx="10540771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7000" dirty="0">
                <a:ea typeface="Verdana" panose="020B0604030504040204" pitchFamily="34" charset="0"/>
                <a:cs typeface="Verdana" panose="020B0604030504040204" pitchFamily="34" charset="0"/>
              </a:rPr>
              <a:t>Agricultura familiar</a:t>
            </a:r>
          </a:p>
          <a:p>
            <a:pPr>
              <a:lnSpc>
                <a:spcPct val="150000"/>
              </a:lnSpc>
            </a:pPr>
            <a:r>
              <a:rPr lang="pt-BR" sz="5000" dirty="0"/>
              <a:t>		produz</a:t>
            </a:r>
            <a:r>
              <a:rPr lang="pt-BR" sz="7500" dirty="0"/>
              <a:t> </a:t>
            </a:r>
            <a:r>
              <a:rPr lang="pt-BR" sz="8500" b="1" dirty="0">
                <a:solidFill>
                  <a:srgbClr val="41AD49"/>
                </a:solidFill>
              </a:rPr>
              <a:t>70%</a:t>
            </a:r>
            <a:r>
              <a:rPr lang="pt-BR" sz="7500" dirty="0">
                <a:solidFill>
                  <a:srgbClr val="41AD49"/>
                </a:solidFill>
              </a:rPr>
              <a:t> </a:t>
            </a:r>
            <a:r>
              <a:rPr lang="pt-BR" sz="6000" dirty="0"/>
              <a:t>dos alimentos</a:t>
            </a:r>
          </a:p>
          <a:p>
            <a:pPr>
              <a:lnSpc>
                <a:spcPct val="150000"/>
              </a:lnSpc>
            </a:pPr>
            <a:r>
              <a:rPr lang="pt-BR" sz="4500" dirty="0"/>
              <a:t>	consumidos pelos brasileiros</a:t>
            </a:r>
            <a:endParaRPr lang="pt-BR" sz="45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10230983" y="6430611"/>
            <a:ext cx="1722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Governo Federal</a:t>
            </a:r>
            <a:endParaRPr lang="pt-BR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33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5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5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4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xit" presetSubtype="8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5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5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4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xit" presetSubtype="2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5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5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54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776318" y="434645"/>
            <a:ext cx="936884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/>
              <a:t>O setor mais </a:t>
            </a:r>
            <a:r>
              <a:rPr lang="pt-BR" sz="5400" dirty="0">
                <a:solidFill>
                  <a:schemeClr val="accent2">
                    <a:lumMod val="75000"/>
                  </a:schemeClr>
                </a:solidFill>
              </a:rPr>
              <a:t>afetado</a:t>
            </a:r>
          </a:p>
          <a:p>
            <a:r>
              <a:rPr lang="pt-BR" sz="3600" dirty="0"/>
              <a:t>					por Desastres Naturais</a:t>
            </a:r>
          </a:p>
          <a:p>
            <a:r>
              <a:rPr lang="pt-BR" sz="4800" dirty="0"/>
              <a:t>		é a </a:t>
            </a:r>
            <a:r>
              <a:rPr lang="pt-BR" sz="4800" b="1" dirty="0">
                <a:solidFill>
                  <a:schemeClr val="accent2">
                    <a:lumMod val="75000"/>
                  </a:schemeClr>
                </a:solidFill>
              </a:rPr>
              <a:t>Agricultura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1335406" y="3584507"/>
            <a:ext cx="106178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b="1" dirty="0">
                <a:solidFill>
                  <a:schemeClr val="accent2">
                    <a:lumMod val="75000"/>
                  </a:schemeClr>
                </a:solidFill>
              </a:rPr>
              <a:t>70 BILHÕES DE DÓLARES</a:t>
            </a:r>
          </a:p>
          <a:p>
            <a:r>
              <a:rPr lang="pt-BR" sz="2600" dirty="0"/>
              <a:t>	</a:t>
            </a:r>
            <a:r>
              <a:rPr lang="pt-BR" sz="2800" dirty="0">
                <a:latin typeface="+mj-lt"/>
              </a:rPr>
              <a:t>em danos nas colheitas e produção animal</a:t>
            </a:r>
            <a:endParaRPr lang="pt-BR" sz="2600" dirty="0">
              <a:latin typeface="+mj-lt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5174342" y="6430611"/>
            <a:ext cx="6778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FAO – Organizações das Nações Unidas para Alimentação e Agricultura</a:t>
            </a:r>
            <a:endParaRPr lang="pt-BR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090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5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5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4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xit" presetSubtype="8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5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5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54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xit" presetSubtype="2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5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5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54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ntr" presetSubtype="1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xit" presetSubtype="4" fill="hold" grpId="1" nodeType="withEffect">
                                  <p:stCondLst>
                                    <p:cond delay="7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5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5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54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xit" presetSubtype="8" fill="hold" grpId="1" nodeType="withEffect">
                                  <p:stCondLst>
                                    <p:cond delay="8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55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5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54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p"/>
      <p:bldP spid="5" grpId="0" uiExpand="1" build="p"/>
      <p:bldP spid="5" grpId="1" uiExpand="1" build="p"/>
      <p:bldP spid="7" grpId="0" uiExpan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uJos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290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lfons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51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672" y="3006141"/>
            <a:ext cx="4768656" cy="845719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7146389" y="2331896"/>
            <a:ext cx="1435079" cy="899979"/>
          </a:xfrm>
          <a:custGeom>
            <a:avLst/>
            <a:gdLst>
              <a:gd name="connsiteX0" fmla="*/ 0 w 1434905"/>
              <a:gd name="connsiteY0" fmla="*/ 717453 h 1434905"/>
              <a:gd name="connsiteX1" fmla="*/ 717453 w 1434905"/>
              <a:gd name="connsiteY1" fmla="*/ 0 h 1434905"/>
              <a:gd name="connsiteX2" fmla="*/ 1434906 w 1434905"/>
              <a:gd name="connsiteY2" fmla="*/ 717453 h 1434905"/>
              <a:gd name="connsiteX3" fmla="*/ 717453 w 1434905"/>
              <a:gd name="connsiteY3" fmla="*/ 1434906 h 1434905"/>
              <a:gd name="connsiteX4" fmla="*/ 0 w 1434905"/>
              <a:gd name="connsiteY4" fmla="*/ 717453 h 1434905"/>
              <a:gd name="connsiteX0" fmla="*/ 0 w 1434906"/>
              <a:gd name="connsiteY0" fmla="*/ 717453 h 893559"/>
              <a:gd name="connsiteX1" fmla="*/ 717453 w 1434906"/>
              <a:gd name="connsiteY1" fmla="*/ 0 h 893559"/>
              <a:gd name="connsiteX2" fmla="*/ 1434906 w 1434906"/>
              <a:gd name="connsiteY2" fmla="*/ 717453 h 893559"/>
              <a:gd name="connsiteX3" fmla="*/ 717453 w 1434906"/>
              <a:gd name="connsiteY3" fmla="*/ 717454 h 893559"/>
              <a:gd name="connsiteX4" fmla="*/ 0 w 1434906"/>
              <a:gd name="connsiteY4" fmla="*/ 717453 h 893559"/>
              <a:gd name="connsiteX0" fmla="*/ 0 w 1435079"/>
              <a:gd name="connsiteY0" fmla="*/ 717453 h 899979"/>
              <a:gd name="connsiteX1" fmla="*/ 717453 w 1435079"/>
              <a:gd name="connsiteY1" fmla="*/ 0 h 899979"/>
              <a:gd name="connsiteX2" fmla="*/ 1434906 w 1435079"/>
              <a:gd name="connsiteY2" fmla="*/ 717453 h 899979"/>
              <a:gd name="connsiteX3" fmla="*/ 717453 w 1435079"/>
              <a:gd name="connsiteY3" fmla="*/ 717454 h 899979"/>
              <a:gd name="connsiteX4" fmla="*/ 0 w 1435079"/>
              <a:gd name="connsiteY4" fmla="*/ 717453 h 899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079" h="899979">
                <a:moveTo>
                  <a:pt x="0" y="717453"/>
                </a:moveTo>
                <a:cubicBezTo>
                  <a:pt x="0" y="597877"/>
                  <a:pt x="321215" y="0"/>
                  <a:pt x="717453" y="0"/>
                </a:cubicBezTo>
                <a:cubicBezTo>
                  <a:pt x="1113691" y="0"/>
                  <a:pt x="1434906" y="321215"/>
                  <a:pt x="1434906" y="717453"/>
                </a:cubicBezTo>
                <a:cubicBezTo>
                  <a:pt x="1434906" y="1113691"/>
                  <a:pt x="1465383" y="745590"/>
                  <a:pt x="717453" y="717454"/>
                </a:cubicBezTo>
                <a:cubicBezTo>
                  <a:pt x="321215" y="717454"/>
                  <a:pt x="0" y="837029"/>
                  <a:pt x="0" y="717453"/>
                </a:cubicBezTo>
                <a:close/>
              </a:path>
            </a:pathLst>
          </a:custGeom>
          <a:solidFill>
            <a:srgbClr val="39B5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26183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49" name="Retângulo 6"/>
          <p:cNvSpPr/>
          <p:nvPr/>
        </p:nvSpPr>
        <p:spPr>
          <a:xfrm rot="189710">
            <a:off x="4456622" y="1272414"/>
            <a:ext cx="2434282" cy="3082174"/>
          </a:xfrm>
          <a:custGeom>
            <a:avLst/>
            <a:gdLst>
              <a:gd name="connsiteX0" fmla="*/ 0 w 2940908"/>
              <a:gd name="connsiteY0" fmla="*/ 0 h 3008033"/>
              <a:gd name="connsiteX1" fmla="*/ 2940908 w 2940908"/>
              <a:gd name="connsiteY1" fmla="*/ 0 h 3008033"/>
              <a:gd name="connsiteX2" fmla="*/ 2940908 w 2940908"/>
              <a:gd name="connsiteY2" fmla="*/ 3008033 h 3008033"/>
              <a:gd name="connsiteX3" fmla="*/ 0 w 2940908"/>
              <a:gd name="connsiteY3" fmla="*/ 3008033 h 3008033"/>
              <a:gd name="connsiteX4" fmla="*/ 0 w 2940908"/>
              <a:gd name="connsiteY4" fmla="*/ 0 h 3008033"/>
              <a:gd name="connsiteX0" fmla="*/ 0 w 3534033"/>
              <a:gd name="connsiteY0" fmla="*/ 0 h 3008033"/>
              <a:gd name="connsiteX1" fmla="*/ 2940908 w 3534033"/>
              <a:gd name="connsiteY1" fmla="*/ 0 h 3008033"/>
              <a:gd name="connsiteX2" fmla="*/ 3534033 w 3534033"/>
              <a:gd name="connsiteY2" fmla="*/ 1846498 h 3008033"/>
              <a:gd name="connsiteX3" fmla="*/ 0 w 3534033"/>
              <a:gd name="connsiteY3" fmla="*/ 3008033 h 3008033"/>
              <a:gd name="connsiteX4" fmla="*/ 0 w 3534033"/>
              <a:gd name="connsiteY4" fmla="*/ 0 h 3008033"/>
              <a:gd name="connsiteX0" fmla="*/ 1248032 w 3534033"/>
              <a:gd name="connsiteY0" fmla="*/ 1087394 h 3008033"/>
              <a:gd name="connsiteX1" fmla="*/ 2940908 w 3534033"/>
              <a:gd name="connsiteY1" fmla="*/ 0 h 3008033"/>
              <a:gd name="connsiteX2" fmla="*/ 3534033 w 3534033"/>
              <a:gd name="connsiteY2" fmla="*/ 1846498 h 3008033"/>
              <a:gd name="connsiteX3" fmla="*/ 0 w 3534033"/>
              <a:gd name="connsiteY3" fmla="*/ 3008033 h 3008033"/>
              <a:gd name="connsiteX4" fmla="*/ 1248032 w 3534033"/>
              <a:gd name="connsiteY4" fmla="*/ 1087394 h 3008033"/>
              <a:gd name="connsiteX0" fmla="*/ 1099751 w 3534033"/>
              <a:gd name="connsiteY0" fmla="*/ 1532237 h 3008033"/>
              <a:gd name="connsiteX1" fmla="*/ 2940908 w 3534033"/>
              <a:gd name="connsiteY1" fmla="*/ 0 h 3008033"/>
              <a:gd name="connsiteX2" fmla="*/ 3534033 w 3534033"/>
              <a:gd name="connsiteY2" fmla="*/ 1846498 h 3008033"/>
              <a:gd name="connsiteX3" fmla="*/ 0 w 3534033"/>
              <a:gd name="connsiteY3" fmla="*/ 3008033 h 3008033"/>
              <a:gd name="connsiteX4" fmla="*/ 1099751 w 3534033"/>
              <a:gd name="connsiteY4" fmla="*/ 1532237 h 3008033"/>
              <a:gd name="connsiteX0" fmla="*/ 0 w 2434282"/>
              <a:gd name="connsiteY0" fmla="*/ 1532237 h 3082174"/>
              <a:gd name="connsiteX1" fmla="*/ 1841157 w 2434282"/>
              <a:gd name="connsiteY1" fmla="*/ 0 h 3082174"/>
              <a:gd name="connsiteX2" fmla="*/ 2434282 w 2434282"/>
              <a:gd name="connsiteY2" fmla="*/ 1846498 h 3082174"/>
              <a:gd name="connsiteX3" fmla="*/ 1050325 w 2434282"/>
              <a:gd name="connsiteY3" fmla="*/ 3082174 h 3082174"/>
              <a:gd name="connsiteX4" fmla="*/ 0 w 2434282"/>
              <a:gd name="connsiteY4" fmla="*/ 1532237 h 3082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4282" h="3082174">
                <a:moveTo>
                  <a:pt x="0" y="1532237"/>
                </a:moveTo>
                <a:lnTo>
                  <a:pt x="1841157" y="0"/>
                </a:lnTo>
                <a:lnTo>
                  <a:pt x="2434282" y="1846498"/>
                </a:lnTo>
                <a:lnTo>
                  <a:pt x="1050325" y="3082174"/>
                </a:lnTo>
                <a:lnTo>
                  <a:pt x="0" y="15322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40" name="Picture 16" descr="Resultado de imagem para loading google material design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70934">
            <a:off x="4916992" y="2122190"/>
            <a:ext cx="1614186" cy="161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 rot="189710">
            <a:off x="4271271" y="2596408"/>
            <a:ext cx="469557" cy="469557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lipse 3"/>
          <p:cNvSpPr/>
          <p:nvPr/>
        </p:nvSpPr>
        <p:spPr>
          <a:xfrm rot="189710">
            <a:off x="6063001" y="1064170"/>
            <a:ext cx="469557" cy="469557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/>
          <p:cNvSpPr/>
          <p:nvPr/>
        </p:nvSpPr>
        <p:spPr>
          <a:xfrm rot="189710">
            <a:off x="5313357" y="4054505"/>
            <a:ext cx="469557" cy="469557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/>
          <p:cNvSpPr/>
          <p:nvPr/>
        </p:nvSpPr>
        <p:spPr>
          <a:xfrm rot="189710">
            <a:off x="6660244" y="2831186"/>
            <a:ext cx="469557" cy="469557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 rot="189710">
            <a:off x="4456623" y="1281251"/>
            <a:ext cx="2434282" cy="3082174"/>
          </a:xfrm>
          <a:custGeom>
            <a:avLst/>
            <a:gdLst>
              <a:gd name="connsiteX0" fmla="*/ 0 w 2940908"/>
              <a:gd name="connsiteY0" fmla="*/ 0 h 3008033"/>
              <a:gd name="connsiteX1" fmla="*/ 2940908 w 2940908"/>
              <a:gd name="connsiteY1" fmla="*/ 0 h 3008033"/>
              <a:gd name="connsiteX2" fmla="*/ 2940908 w 2940908"/>
              <a:gd name="connsiteY2" fmla="*/ 3008033 h 3008033"/>
              <a:gd name="connsiteX3" fmla="*/ 0 w 2940908"/>
              <a:gd name="connsiteY3" fmla="*/ 3008033 h 3008033"/>
              <a:gd name="connsiteX4" fmla="*/ 0 w 2940908"/>
              <a:gd name="connsiteY4" fmla="*/ 0 h 3008033"/>
              <a:gd name="connsiteX0" fmla="*/ 0 w 3534033"/>
              <a:gd name="connsiteY0" fmla="*/ 0 h 3008033"/>
              <a:gd name="connsiteX1" fmla="*/ 2940908 w 3534033"/>
              <a:gd name="connsiteY1" fmla="*/ 0 h 3008033"/>
              <a:gd name="connsiteX2" fmla="*/ 3534033 w 3534033"/>
              <a:gd name="connsiteY2" fmla="*/ 1846498 h 3008033"/>
              <a:gd name="connsiteX3" fmla="*/ 0 w 3534033"/>
              <a:gd name="connsiteY3" fmla="*/ 3008033 h 3008033"/>
              <a:gd name="connsiteX4" fmla="*/ 0 w 3534033"/>
              <a:gd name="connsiteY4" fmla="*/ 0 h 3008033"/>
              <a:gd name="connsiteX0" fmla="*/ 1248032 w 3534033"/>
              <a:gd name="connsiteY0" fmla="*/ 1087394 h 3008033"/>
              <a:gd name="connsiteX1" fmla="*/ 2940908 w 3534033"/>
              <a:gd name="connsiteY1" fmla="*/ 0 h 3008033"/>
              <a:gd name="connsiteX2" fmla="*/ 3534033 w 3534033"/>
              <a:gd name="connsiteY2" fmla="*/ 1846498 h 3008033"/>
              <a:gd name="connsiteX3" fmla="*/ 0 w 3534033"/>
              <a:gd name="connsiteY3" fmla="*/ 3008033 h 3008033"/>
              <a:gd name="connsiteX4" fmla="*/ 1248032 w 3534033"/>
              <a:gd name="connsiteY4" fmla="*/ 1087394 h 3008033"/>
              <a:gd name="connsiteX0" fmla="*/ 1099751 w 3534033"/>
              <a:gd name="connsiteY0" fmla="*/ 1532237 h 3008033"/>
              <a:gd name="connsiteX1" fmla="*/ 2940908 w 3534033"/>
              <a:gd name="connsiteY1" fmla="*/ 0 h 3008033"/>
              <a:gd name="connsiteX2" fmla="*/ 3534033 w 3534033"/>
              <a:gd name="connsiteY2" fmla="*/ 1846498 h 3008033"/>
              <a:gd name="connsiteX3" fmla="*/ 0 w 3534033"/>
              <a:gd name="connsiteY3" fmla="*/ 3008033 h 3008033"/>
              <a:gd name="connsiteX4" fmla="*/ 1099751 w 3534033"/>
              <a:gd name="connsiteY4" fmla="*/ 1532237 h 3008033"/>
              <a:gd name="connsiteX0" fmla="*/ 0 w 2434282"/>
              <a:gd name="connsiteY0" fmla="*/ 1532237 h 3082174"/>
              <a:gd name="connsiteX1" fmla="*/ 1841157 w 2434282"/>
              <a:gd name="connsiteY1" fmla="*/ 0 h 3082174"/>
              <a:gd name="connsiteX2" fmla="*/ 2434282 w 2434282"/>
              <a:gd name="connsiteY2" fmla="*/ 1846498 h 3082174"/>
              <a:gd name="connsiteX3" fmla="*/ 1050325 w 2434282"/>
              <a:gd name="connsiteY3" fmla="*/ 3082174 h 3082174"/>
              <a:gd name="connsiteX4" fmla="*/ 0 w 2434282"/>
              <a:gd name="connsiteY4" fmla="*/ 1532237 h 3082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4282" h="3082174">
                <a:moveTo>
                  <a:pt x="0" y="1532237"/>
                </a:moveTo>
                <a:lnTo>
                  <a:pt x="1841157" y="0"/>
                </a:lnTo>
                <a:lnTo>
                  <a:pt x="2434282" y="1846498"/>
                </a:lnTo>
                <a:lnTo>
                  <a:pt x="1050325" y="3082174"/>
                </a:lnTo>
                <a:lnTo>
                  <a:pt x="0" y="1532237"/>
                </a:lnTo>
                <a:close/>
              </a:path>
            </a:pathLst>
          </a:custGeom>
          <a:solidFill>
            <a:srgbClr val="92D050">
              <a:alpha val="4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banana icon png fla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189710">
            <a:off x="4865973" y="1913666"/>
            <a:ext cx="754852" cy="75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melon icon png fla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710">
            <a:off x="4716801" y="2985389"/>
            <a:ext cx="812800" cy="59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sultado de imagem para milho icon png fla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710">
            <a:off x="5891720" y="2938803"/>
            <a:ext cx="698500" cy="69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m para corn icon png fla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710">
            <a:off x="6055840" y="1653038"/>
            <a:ext cx="800100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m para grape icon png fla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710">
            <a:off x="5529601" y="2365224"/>
            <a:ext cx="746812" cy="746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tângulo: Cantos Arredondados 19"/>
          <p:cNvSpPr/>
          <p:nvPr/>
        </p:nvSpPr>
        <p:spPr>
          <a:xfrm>
            <a:off x="62516" y="2270922"/>
            <a:ext cx="3512534" cy="641918"/>
          </a:xfrm>
          <a:prstGeom prst="roundRect">
            <a:avLst>
              <a:gd name="adj" fmla="val 895"/>
            </a:avLst>
          </a:pr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BR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etângulo: Cantos Arredondados 8"/>
          <p:cNvSpPr/>
          <p:nvPr/>
        </p:nvSpPr>
        <p:spPr>
          <a:xfrm>
            <a:off x="62516" y="76996"/>
            <a:ext cx="3512534" cy="2395538"/>
          </a:xfrm>
          <a:prstGeom prst="roundRect">
            <a:avLst>
              <a:gd name="adj" fmla="val 895"/>
            </a:avLst>
          </a:pr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Google Wind</a:t>
            </a:r>
          </a:p>
          <a:p>
            <a:endParaRPr lang="pt-BR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pt-BR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Clima</a:t>
            </a:r>
          </a:p>
          <a:p>
            <a:r>
              <a:rPr lang="pt-BR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Temperatura</a:t>
            </a:r>
          </a:p>
          <a:p>
            <a:r>
              <a:rPr lang="pt-BR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Relevo</a:t>
            </a:r>
          </a:p>
          <a:p>
            <a:r>
              <a:rPr lang="pt-BR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Ventos</a:t>
            </a:r>
          </a:p>
          <a:p>
            <a:endParaRPr lang="pt-BR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2820063" y="1082054"/>
            <a:ext cx="648000" cy="129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/>
        </p:nvSpPr>
        <p:spPr>
          <a:xfrm>
            <a:off x="2820063" y="1418637"/>
            <a:ext cx="648000" cy="129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2568063" y="1755220"/>
            <a:ext cx="900000" cy="1224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2748063" y="2091849"/>
            <a:ext cx="720000" cy="1224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3" name="Agrupar 22"/>
          <p:cNvGrpSpPr/>
          <p:nvPr/>
        </p:nvGrpSpPr>
        <p:grpSpPr>
          <a:xfrm>
            <a:off x="2313844" y="2554188"/>
            <a:ext cx="1154219" cy="276999"/>
            <a:chOff x="2313844" y="2554188"/>
            <a:chExt cx="1154219" cy="276999"/>
          </a:xfrm>
        </p:grpSpPr>
        <p:pic>
          <p:nvPicPr>
            <p:cNvPr id="1038" name="Picture 14" descr="Resultado de imagem para correct icon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9926" y="2564275"/>
              <a:ext cx="198137" cy="2568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CaixaDeTexto 10"/>
            <p:cNvSpPr txBox="1"/>
            <p:nvPr/>
          </p:nvSpPr>
          <p:spPr>
            <a:xfrm>
              <a:off x="2313844" y="2554188"/>
              <a:ext cx="10013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b="1" dirty="0">
                  <a:solidFill>
                    <a:srgbClr val="41AD49"/>
                  </a:solidFill>
                </a:rPr>
                <a:t>FINALIZADO</a:t>
              </a:r>
            </a:p>
          </p:txBody>
        </p:sp>
      </p:grpSp>
      <p:sp>
        <p:nvSpPr>
          <p:cNvPr id="8" name="CaixaDeTexto 7"/>
          <p:cNvSpPr txBox="1"/>
          <p:nvPr/>
        </p:nvSpPr>
        <p:spPr>
          <a:xfrm>
            <a:off x="7418076" y="1249416"/>
            <a:ext cx="4802020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dirty="0">
                <a:solidFill>
                  <a:schemeClr val="bg1"/>
                </a:solidFill>
              </a:rPr>
              <a:t>Inicie delimitando o terreno.</a:t>
            </a:r>
          </a:p>
          <a:p>
            <a:endParaRPr lang="pt-BR" sz="2200" dirty="0">
              <a:solidFill>
                <a:schemeClr val="bg1"/>
              </a:solidFill>
            </a:endParaRPr>
          </a:p>
          <a:p>
            <a:endParaRPr lang="pt-BR" sz="2200" dirty="0">
              <a:solidFill>
                <a:schemeClr val="bg1"/>
              </a:solidFill>
            </a:endParaRPr>
          </a:p>
          <a:p>
            <a:r>
              <a:rPr lang="pt-BR" sz="2200" dirty="0">
                <a:solidFill>
                  <a:schemeClr val="bg1"/>
                </a:solidFill>
              </a:rPr>
              <a:t>A aplicação buscará informações sobre</a:t>
            </a:r>
          </a:p>
          <a:p>
            <a:r>
              <a:rPr lang="pt-BR" sz="2200" dirty="0">
                <a:solidFill>
                  <a:schemeClr val="bg1"/>
                </a:solidFill>
              </a:rPr>
              <a:t>o clima em geral, relevo e depois traçará</a:t>
            </a:r>
          </a:p>
          <a:p>
            <a:r>
              <a:rPr lang="pt-BR" sz="2200" dirty="0">
                <a:solidFill>
                  <a:schemeClr val="bg1"/>
                </a:solidFill>
              </a:rPr>
              <a:t>as culturas recomendadas ou mais</a:t>
            </a:r>
          </a:p>
          <a:p>
            <a:r>
              <a:rPr lang="pt-BR" sz="2200" dirty="0">
                <a:solidFill>
                  <a:schemeClr val="bg1"/>
                </a:solidFill>
              </a:rPr>
              <a:t>vantajosas para a região demarcada.</a:t>
            </a:r>
          </a:p>
          <a:p>
            <a:endParaRPr lang="pt-BR" sz="2200" dirty="0">
              <a:solidFill>
                <a:schemeClr val="bg1"/>
              </a:solidFill>
            </a:endParaRPr>
          </a:p>
          <a:p>
            <a:r>
              <a:rPr lang="pt-BR" sz="2200" dirty="0">
                <a:solidFill>
                  <a:schemeClr val="bg1"/>
                </a:solidFill>
              </a:rPr>
              <a:t>Pronto! O agricultor agora sabe</a:t>
            </a:r>
          </a:p>
          <a:p>
            <a:r>
              <a:rPr lang="pt-BR" sz="2200" dirty="0">
                <a:solidFill>
                  <a:schemeClr val="bg1"/>
                </a:solidFill>
              </a:rPr>
              <a:t>o que plantar para aproveitar ao</a:t>
            </a:r>
          </a:p>
          <a:p>
            <a:r>
              <a:rPr lang="pt-BR" sz="2200" dirty="0">
                <a:solidFill>
                  <a:schemeClr val="bg1"/>
                </a:solidFill>
              </a:rPr>
              <a:t>máximo sua fonte de renda!</a:t>
            </a:r>
          </a:p>
        </p:txBody>
      </p:sp>
      <p:grpSp>
        <p:nvGrpSpPr>
          <p:cNvPr id="22" name="Um"/>
          <p:cNvGrpSpPr/>
          <p:nvPr/>
        </p:nvGrpSpPr>
        <p:grpSpPr>
          <a:xfrm>
            <a:off x="7158555" y="1274765"/>
            <a:ext cx="325730" cy="400110"/>
            <a:chOff x="7273880" y="1315043"/>
            <a:chExt cx="325730" cy="400110"/>
          </a:xfrm>
        </p:grpSpPr>
        <p:sp>
          <p:nvSpPr>
            <p:cNvPr id="14" name="Elipse 13"/>
            <p:cNvSpPr/>
            <p:nvPr/>
          </p:nvSpPr>
          <p:spPr>
            <a:xfrm>
              <a:off x="7284797" y="1363151"/>
              <a:ext cx="303896" cy="303895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100"/>
            </a:p>
          </p:txBody>
        </p:sp>
        <p:sp>
          <p:nvSpPr>
            <p:cNvPr id="15" name="CaixaDeTexto 14"/>
            <p:cNvSpPr txBox="1"/>
            <p:nvPr/>
          </p:nvSpPr>
          <p:spPr>
            <a:xfrm>
              <a:off x="7273880" y="1315043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594A42"/>
                  </a:solidFill>
                  <a:latin typeface="Consolas" panose="020B0609020204030204" pitchFamily="49" charset="0"/>
                </a:rPr>
                <a:t>1</a:t>
              </a:r>
            </a:p>
          </p:txBody>
        </p:sp>
      </p:grpSp>
      <p:grpSp>
        <p:nvGrpSpPr>
          <p:cNvPr id="42" name="Dois"/>
          <p:cNvGrpSpPr/>
          <p:nvPr/>
        </p:nvGrpSpPr>
        <p:grpSpPr>
          <a:xfrm>
            <a:off x="7158555" y="2272479"/>
            <a:ext cx="325730" cy="400110"/>
            <a:chOff x="7273880" y="1315043"/>
            <a:chExt cx="325730" cy="400110"/>
          </a:xfrm>
        </p:grpSpPr>
        <p:sp>
          <p:nvSpPr>
            <p:cNvPr id="43" name="Elipse 42"/>
            <p:cNvSpPr/>
            <p:nvPr/>
          </p:nvSpPr>
          <p:spPr>
            <a:xfrm>
              <a:off x="7284797" y="1363151"/>
              <a:ext cx="303896" cy="303895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100"/>
            </a:p>
          </p:txBody>
        </p:sp>
        <p:sp>
          <p:nvSpPr>
            <p:cNvPr id="44" name="CaixaDeTexto 43"/>
            <p:cNvSpPr txBox="1"/>
            <p:nvPr/>
          </p:nvSpPr>
          <p:spPr>
            <a:xfrm>
              <a:off x="7273880" y="1315043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594A42"/>
                  </a:solidFill>
                  <a:latin typeface="Consolas" panose="020B0609020204030204" pitchFamily="49" charset="0"/>
                </a:rPr>
                <a:t>2</a:t>
              </a:r>
            </a:p>
          </p:txBody>
        </p:sp>
      </p:grpSp>
      <p:grpSp>
        <p:nvGrpSpPr>
          <p:cNvPr id="46" name="Tres"/>
          <p:cNvGrpSpPr/>
          <p:nvPr/>
        </p:nvGrpSpPr>
        <p:grpSpPr>
          <a:xfrm>
            <a:off x="7158555" y="3957432"/>
            <a:ext cx="325730" cy="400110"/>
            <a:chOff x="7273880" y="1315043"/>
            <a:chExt cx="325730" cy="400110"/>
          </a:xfrm>
        </p:grpSpPr>
        <p:sp>
          <p:nvSpPr>
            <p:cNvPr id="47" name="Elipse 46"/>
            <p:cNvSpPr/>
            <p:nvPr/>
          </p:nvSpPr>
          <p:spPr>
            <a:xfrm>
              <a:off x="7284797" y="1363151"/>
              <a:ext cx="303896" cy="303895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100"/>
            </a:p>
          </p:txBody>
        </p:sp>
        <p:sp>
          <p:nvSpPr>
            <p:cNvPr id="48" name="CaixaDeTexto 47"/>
            <p:cNvSpPr txBox="1"/>
            <p:nvPr/>
          </p:nvSpPr>
          <p:spPr>
            <a:xfrm>
              <a:off x="7273880" y="1315043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594A42"/>
                  </a:solidFill>
                  <a:latin typeface="Consolas" panose="020B0609020204030204" pitchFamily="49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1793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"/>
                            </p:stCondLst>
                            <p:childTnLst>
                              <p:par>
                                <p:cTn id="7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000"/>
                            </p:stCondLst>
                            <p:childTnLst>
                              <p:par>
                                <p:cTn id="8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00"/>
                            </p:stCondLst>
                            <p:childTnLst>
                              <p:par>
                                <p:cTn id="8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000"/>
                            </p:stCondLst>
                            <p:childTnLst>
                              <p:par>
                                <p:cTn id="9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5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13" presetID="26" presetClass="emph" presetSubtype="0" repeatCount="5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75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5" dur="375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6" presetID="26" presetClass="emph" presetSubtype="0" repeatCount="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75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8" dur="375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mph" presetSubtype="0" repeatCount="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75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1" dur="375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26" presetClass="emph" presetSubtype="0" repeatCount="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75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4" dur="375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1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500"/>
                            </p:stCondLst>
                            <p:childTnLst>
                              <p:par>
                                <p:cTn id="1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2000"/>
                            </p:stCondLst>
                            <p:childTnLst>
                              <p:par>
                                <p:cTn id="1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2500"/>
                            </p:stCondLst>
                            <p:childTnLst>
                              <p:par>
                                <p:cTn id="1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3000"/>
                            </p:stCondLst>
                            <p:childTnLst>
                              <p:par>
                                <p:cTn id="1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3500"/>
                            </p:stCondLst>
                            <p:childTnLst>
                              <p:par>
                                <p:cTn id="18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3" grpId="0" animBg="1"/>
      <p:bldP spid="4" grpId="0" animBg="1"/>
      <p:bldP spid="5" grpId="0" animBg="1"/>
      <p:bldP spid="6" grpId="0" animBg="1"/>
      <p:bldP spid="7" grpId="0" animBg="1"/>
      <p:bldP spid="20" grpId="0" animBg="1"/>
      <p:bldP spid="9" grpId="0" animBg="1"/>
      <p:bldP spid="10" grpId="0" animBg="1"/>
      <p:bldP spid="10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592223" y="2967335"/>
            <a:ext cx="30075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rgbClr val="39B54A"/>
                </a:solidFill>
                <a:latin typeface="+mj-lt"/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2159209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82</Words>
  <Application>Microsoft Office PowerPoint</Application>
  <PresentationFormat>Widescreen</PresentationFormat>
  <Paragraphs>32</Paragraphs>
  <Slides>7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Verdana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Lourenço</dc:creator>
  <cp:lastModifiedBy>Gabriel Lourenço</cp:lastModifiedBy>
  <cp:revision>17</cp:revision>
  <dcterms:created xsi:type="dcterms:W3CDTF">2017-05-23T00:30:24Z</dcterms:created>
  <dcterms:modified xsi:type="dcterms:W3CDTF">2017-05-23T03:08:18Z</dcterms:modified>
</cp:coreProperties>
</file>

<file path=docProps/thumbnail.jpeg>
</file>